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8" r:id="rId1"/>
  </p:sldMasterIdLst>
  <p:notesMasterIdLst>
    <p:notesMasterId r:id="rId9"/>
  </p:notesMasterIdLst>
  <p:sldIdLst>
    <p:sldId id="354" r:id="rId2"/>
    <p:sldId id="400" r:id="rId3"/>
    <p:sldId id="363" r:id="rId4"/>
    <p:sldId id="402" r:id="rId5"/>
    <p:sldId id="403" r:id="rId6"/>
    <p:sldId id="404" r:id="rId7"/>
    <p:sldId id="405" r:id="rId8"/>
  </p:sldIdLst>
  <p:sldSz cx="9144000" cy="6858000" type="screen4x3"/>
  <p:notesSz cx="7010400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3" userDrawn="1">
          <p15:clr>
            <a:srgbClr val="A4A3A4"/>
          </p15:clr>
        </p15:guide>
        <p15:guide id="2" pos="129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gelica Saharai Nava Contreras" initials="ASNC" lastIdx="3" clrIdx="0">
    <p:extLst>
      <p:ext uri="{19B8F6BF-5375-455C-9EA6-DF929625EA0E}">
        <p15:presenceInfo xmlns:p15="http://schemas.microsoft.com/office/powerpoint/2012/main" userId="Angelica Saharai Nava Contrer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EEDE"/>
    <a:srgbClr val="000000"/>
    <a:srgbClr val="691A30"/>
    <a:srgbClr val="D6BA8C"/>
    <a:srgbClr val="D64A5E"/>
    <a:srgbClr val="9D2436"/>
    <a:srgbClr val="4E232E"/>
    <a:srgbClr val="D4C19C"/>
    <a:srgbClr val="285C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/>
    <p:restoredTop sz="96374" autoAdjust="0"/>
  </p:normalViewPr>
  <p:slideViewPr>
    <p:cSldViewPr snapToGrid="0" snapToObjects="1" showGuides="1">
      <p:cViewPr varScale="1">
        <p:scale>
          <a:sx n="72" d="100"/>
          <a:sy n="72" d="100"/>
        </p:scale>
        <p:origin x="1326" y="78"/>
      </p:cViewPr>
      <p:guideLst>
        <p:guide orient="horz" pos="1253"/>
        <p:guide pos="12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4EBCC-7A52-483E-BF05-A051F4A18C18}" type="datetimeFigureOut">
              <a:rPr lang="es-MX" smtClean="0"/>
              <a:t>23/09/2021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5700"/>
            <a:ext cx="4156075" cy="31162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1" y="4444860"/>
            <a:ext cx="5608320" cy="363670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A8EE3B-C4C0-484D-82A0-231D0C2BEF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60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CC10-A8D5-6F45-987A-234473C39BB0}" type="datetimeFigureOut">
              <a:rPr lang="es-MX" smtClean="0"/>
              <a:t>23/09/2021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99584-B0F0-0E4E-9EE4-45EB401E70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3337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CC10-A8D5-6F45-987A-234473C39BB0}" type="datetimeFigureOut">
              <a:rPr lang="es-MX" smtClean="0"/>
              <a:t>23/09/2021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99584-B0F0-0E4E-9EE4-45EB401E70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5749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CC10-A8D5-6F45-987A-234473C39BB0}" type="datetimeFigureOut">
              <a:rPr lang="es-MX" smtClean="0"/>
              <a:t>23/09/2021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99584-B0F0-0E4E-9EE4-45EB401E70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7201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CC10-A8D5-6F45-987A-234473C39BB0}" type="datetimeFigureOut">
              <a:rPr lang="es-MX" smtClean="0"/>
              <a:t>23/09/2021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99584-B0F0-0E4E-9EE4-45EB401E70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4925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CC10-A8D5-6F45-987A-234473C39BB0}" type="datetimeFigureOut">
              <a:rPr lang="es-MX" smtClean="0"/>
              <a:t>23/09/2021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99584-B0F0-0E4E-9EE4-45EB401E70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9403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CC10-A8D5-6F45-987A-234473C39BB0}" type="datetimeFigureOut">
              <a:rPr lang="es-MX" smtClean="0"/>
              <a:t>23/09/2021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99584-B0F0-0E4E-9EE4-45EB401E70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9805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CC10-A8D5-6F45-987A-234473C39BB0}" type="datetimeFigureOut">
              <a:rPr lang="es-MX" smtClean="0"/>
              <a:t>23/09/2021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99584-B0F0-0E4E-9EE4-45EB401E70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7820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CC10-A8D5-6F45-987A-234473C39BB0}" type="datetimeFigureOut">
              <a:rPr lang="es-MX" smtClean="0"/>
              <a:t>23/09/2021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99584-B0F0-0E4E-9EE4-45EB401E70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3037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CC10-A8D5-6F45-987A-234473C39BB0}" type="datetimeFigureOut">
              <a:rPr lang="es-MX" smtClean="0"/>
              <a:t>23/09/2021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99584-B0F0-0E4E-9EE4-45EB401E70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0369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CC10-A8D5-6F45-987A-234473C39BB0}" type="datetimeFigureOut">
              <a:rPr lang="es-MX" smtClean="0"/>
              <a:t>23/09/2021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99584-B0F0-0E4E-9EE4-45EB401E70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3416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CC10-A8D5-6F45-987A-234473C39BB0}" type="datetimeFigureOut">
              <a:rPr lang="es-MX" smtClean="0"/>
              <a:t>23/09/2021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99584-B0F0-0E4E-9EE4-45EB401E70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0771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1CC10-A8D5-6F45-987A-234473C39BB0}" type="datetimeFigureOut">
              <a:rPr lang="es-MX" smtClean="0"/>
              <a:t>23/09/2021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99584-B0F0-0E4E-9EE4-45EB401E70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298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3 Rectángulo"/>
          <p:cNvSpPr/>
          <p:nvPr/>
        </p:nvSpPr>
        <p:spPr>
          <a:xfrm>
            <a:off x="400099" y="2789659"/>
            <a:ext cx="8602442" cy="116322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/>
            <a:r>
              <a:rPr lang="es-MX" sz="4400" b="1" dirty="0">
                <a:solidFill>
                  <a:srgbClr val="D6BA8C"/>
                </a:solidFill>
                <a:latin typeface="Montserrat" panose="00000500000000000000" pitchFamily="2" charset="0"/>
              </a:rPr>
              <a:t>Capacitación Contraloría Social </a:t>
            </a:r>
          </a:p>
          <a:p>
            <a:pPr algn="ctr"/>
            <a:r>
              <a:rPr lang="es-MX" sz="4400" b="1" dirty="0">
                <a:solidFill>
                  <a:srgbClr val="D6BA8C"/>
                </a:solidFill>
                <a:latin typeface="Montserrat" panose="00000500000000000000" pitchFamily="2" charset="0"/>
              </a:rPr>
              <a:t>AIEC 2021</a:t>
            </a:r>
          </a:p>
          <a:p>
            <a:pPr algn="ctr"/>
            <a:endParaRPr lang="es-ES" sz="1400" dirty="0">
              <a:solidFill>
                <a:srgbClr val="621132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14F5BB4-2CC1-4B9F-9310-090526A9AE3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347" y="5204356"/>
            <a:ext cx="2732640" cy="116322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8E477E24-9E10-4D4F-81FA-2B25FC129B6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1320" y="315691"/>
            <a:ext cx="3695700" cy="77089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53F70E84-6D52-49CE-A13E-42915133B6E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0098" y="315691"/>
            <a:ext cx="3244250" cy="77089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683A4B9C-108D-4277-BBC5-14AF1719B0A9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990" y="1123339"/>
            <a:ext cx="2163914" cy="156685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E0173F5B-D60A-4EAD-AFAC-3D1E89D6611B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1040" y="5201853"/>
            <a:ext cx="3376613" cy="9082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3819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3 Rectángulo"/>
          <p:cNvSpPr/>
          <p:nvPr/>
        </p:nvSpPr>
        <p:spPr>
          <a:xfrm>
            <a:off x="427839" y="956192"/>
            <a:ext cx="3556932" cy="83099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s-MX" sz="3200" b="1" dirty="0">
                <a:solidFill>
                  <a:srgbClr val="D6BA8C"/>
                </a:solidFill>
                <a:latin typeface="Montserrat" panose="00000500000000000000" pitchFamily="2" charset="0"/>
              </a:rPr>
              <a:t>Introducción</a:t>
            </a:r>
            <a:endParaRPr lang="es-MX" sz="2800" b="1" dirty="0">
              <a:solidFill>
                <a:srgbClr val="D6BA8C"/>
              </a:solidFill>
              <a:latin typeface="Montserrat" panose="00000500000000000000" pitchFamily="2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CC468BFD-C2CC-49CC-83C8-A6074EF158D2}"/>
              </a:ext>
            </a:extLst>
          </p:cNvPr>
          <p:cNvSpPr/>
          <p:nvPr/>
        </p:nvSpPr>
        <p:spPr>
          <a:xfrm>
            <a:off x="355742" y="1787188"/>
            <a:ext cx="815427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b="1" dirty="0">
                <a:solidFill>
                  <a:srgbClr val="691A30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¿Qué es el AIEC?</a:t>
            </a:r>
          </a:p>
          <a:p>
            <a:endParaRPr lang="es-MX" sz="2400" b="1" dirty="0">
              <a:solidFill>
                <a:srgbClr val="691A30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b="1" dirty="0">
                <a:solidFill>
                  <a:srgbClr val="691A30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¿Qué es la Contraloría Social (CS)?</a:t>
            </a:r>
          </a:p>
        </p:txBody>
      </p:sp>
    </p:spTree>
    <p:extLst>
      <p:ext uri="{BB962C8B-B14F-4D97-AF65-F5344CB8AC3E}">
        <p14:creationId xmlns:p14="http://schemas.microsoft.com/office/powerpoint/2010/main" val="3857226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Marcador de contenido">
            <a:extLst>
              <a:ext uri="{FF2B5EF4-FFF2-40B4-BE49-F238E27FC236}">
                <a16:creationId xmlns:a16="http://schemas.microsoft.com/office/drawing/2014/main" id="{77EE57C9-ACA6-4C80-95E2-658570CA6FEE}"/>
              </a:ext>
            </a:extLst>
          </p:cNvPr>
          <p:cNvSpPr txBox="1">
            <a:spLocks/>
          </p:cNvSpPr>
          <p:nvPr/>
        </p:nvSpPr>
        <p:spPr>
          <a:xfrm>
            <a:off x="689768" y="1666741"/>
            <a:ext cx="7686136" cy="4535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endParaRPr lang="es-MX" dirty="0">
              <a:solidFill>
                <a:prstClr val="white"/>
              </a:solidFill>
            </a:endParaRPr>
          </a:p>
          <a:p>
            <a:pPr lvl="2"/>
            <a:endParaRPr lang="es-MX" dirty="0">
              <a:solidFill>
                <a:prstClr val="white"/>
              </a:solidFill>
            </a:endParaRPr>
          </a:p>
          <a:p>
            <a:pPr lvl="1"/>
            <a:endParaRPr lang="es-MX" sz="1800" dirty="0">
              <a:solidFill>
                <a:prstClr val="white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-253288" y="576119"/>
            <a:ext cx="6335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285C4D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ENLACE DE CONTRALORÍA SOCIAL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275349" y="1828925"/>
            <a:ext cx="3688595" cy="2548535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000" b="1" dirty="0">
                <a:solidFill>
                  <a:srgbClr val="621132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¿Qué es un enlace de Contraloría Social?</a:t>
            </a:r>
          </a:p>
          <a:p>
            <a:endParaRPr lang="es-MX" sz="2000" dirty="0">
              <a:solidFill>
                <a:srgbClr val="621132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  <a:p>
            <a:r>
              <a:rPr lang="es-MX" sz="2000" b="1" dirty="0">
                <a:solidFill>
                  <a:srgbClr val="691A30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Es un funcionario designado por la IEC para llevar a cabo el seguimiento de la CS</a:t>
            </a:r>
          </a:p>
          <a:p>
            <a:pPr marL="457200" indent="-457200">
              <a:buFont typeface="+mj-lt"/>
              <a:buAutoNum type="arabicPeriod"/>
            </a:pPr>
            <a:endParaRPr lang="es-MX" sz="2000" dirty="0">
              <a:solidFill>
                <a:srgbClr val="621132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  <a:p>
            <a:endParaRPr lang="es-MX" sz="2000" dirty="0">
              <a:solidFill>
                <a:srgbClr val="621132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12" name="Rectángulo redondeado 11"/>
          <p:cNvSpPr/>
          <p:nvPr/>
        </p:nvSpPr>
        <p:spPr>
          <a:xfrm>
            <a:off x="3801826" y="1542569"/>
            <a:ext cx="5164531" cy="3779758"/>
          </a:xfrm>
          <a:prstGeom prst="roundRect">
            <a:avLst/>
          </a:prstGeom>
          <a:noFill/>
          <a:ln w="19050" cap="flat" cmpd="sng" algn="ctr">
            <a:solidFill>
              <a:schemeClr val="accent1"/>
            </a:solidFill>
            <a:prstDash val="dash"/>
            <a:miter lim="800000"/>
          </a:ln>
          <a:effectLst/>
        </p:spPr>
        <p:txBody>
          <a:bodyPr wrap="square" anchor="ctr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solidFill>
                  <a:srgbClr val="285C4D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Prepara el Programa Estatal de Trabajo de Contraloría Social (PETCS)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>
              <a:solidFill>
                <a:srgbClr val="285C4D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solidFill>
                  <a:srgbClr val="285C4D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Difunde la convocatoria para conformar el Comité de Contraloría Social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>
              <a:solidFill>
                <a:srgbClr val="285C4D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solidFill>
                  <a:srgbClr val="285C4D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Da seguimiento a la Contraloría Social (constitución, levantamiento de actas, actualizar el Sistema de Información de Contraloría Social (SICS)</a:t>
            </a:r>
          </a:p>
        </p:txBody>
      </p:sp>
      <p:sp>
        <p:nvSpPr>
          <p:cNvPr id="13" name="Rectángulo redondeado 12"/>
          <p:cNvSpPr/>
          <p:nvPr/>
        </p:nvSpPr>
        <p:spPr>
          <a:xfrm>
            <a:off x="4617608" y="1235809"/>
            <a:ext cx="3921963" cy="442674"/>
          </a:xfrm>
          <a:prstGeom prst="roundRect">
            <a:avLst/>
          </a:prstGeom>
          <a:solidFill>
            <a:schemeClr val="accent1"/>
          </a:solidFill>
        </p:spPr>
        <p:txBody>
          <a:bodyPr wrap="none">
            <a:spAutoFit/>
          </a:bodyPr>
          <a:lstStyle/>
          <a:p>
            <a:r>
              <a:rPr lang="es-MX" sz="2000" b="1" dirty="0">
                <a:solidFill>
                  <a:srgbClr val="621132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¿Cuáles son sus actividades?</a:t>
            </a:r>
          </a:p>
        </p:txBody>
      </p:sp>
    </p:spTree>
    <p:extLst>
      <p:ext uri="{BB962C8B-B14F-4D97-AF65-F5344CB8AC3E}">
        <p14:creationId xmlns:p14="http://schemas.microsoft.com/office/powerpoint/2010/main" val="4080277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Marcador de contenido">
            <a:extLst>
              <a:ext uri="{FF2B5EF4-FFF2-40B4-BE49-F238E27FC236}">
                <a16:creationId xmlns:a16="http://schemas.microsoft.com/office/drawing/2014/main" id="{77EE57C9-ACA6-4C80-95E2-658570CA6FEE}"/>
              </a:ext>
            </a:extLst>
          </p:cNvPr>
          <p:cNvSpPr txBox="1">
            <a:spLocks/>
          </p:cNvSpPr>
          <p:nvPr/>
        </p:nvSpPr>
        <p:spPr>
          <a:xfrm>
            <a:off x="689768" y="1666741"/>
            <a:ext cx="7686136" cy="4535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endParaRPr lang="es-MX" dirty="0">
              <a:solidFill>
                <a:prstClr val="white"/>
              </a:solidFill>
            </a:endParaRPr>
          </a:p>
          <a:p>
            <a:pPr lvl="2"/>
            <a:endParaRPr lang="es-MX" dirty="0">
              <a:solidFill>
                <a:prstClr val="white"/>
              </a:solidFill>
            </a:endParaRPr>
          </a:p>
          <a:p>
            <a:pPr lvl="1"/>
            <a:endParaRPr lang="es-MX" sz="1800" dirty="0">
              <a:solidFill>
                <a:prstClr val="white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-253288" y="1393767"/>
            <a:ext cx="6335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285C4D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CONTRALORES SOCIALES 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321972" y="2491676"/>
            <a:ext cx="3688595" cy="3040151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000" b="1" dirty="0">
                <a:solidFill>
                  <a:srgbClr val="621132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¿Quiénes son los contralores sociales?</a:t>
            </a:r>
          </a:p>
          <a:p>
            <a:endParaRPr lang="es-MX" sz="2000" dirty="0">
              <a:solidFill>
                <a:srgbClr val="621132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  <a:p>
            <a:r>
              <a:rPr lang="es-MX" sz="2000" b="1" dirty="0">
                <a:solidFill>
                  <a:srgbClr val="691A30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Beneficiarios que hayan decidido participar en las actividades de CS</a:t>
            </a:r>
            <a:endParaRPr lang="es-MX" sz="2000" dirty="0">
              <a:solidFill>
                <a:srgbClr val="621132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  <a:p>
            <a:endParaRPr lang="es-MX" sz="2000" dirty="0">
              <a:solidFill>
                <a:srgbClr val="621132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12" name="Rectángulo redondeado 11"/>
          <p:cNvSpPr/>
          <p:nvPr/>
        </p:nvSpPr>
        <p:spPr>
          <a:xfrm>
            <a:off x="4245601" y="2998658"/>
            <a:ext cx="4707159" cy="1634490"/>
          </a:xfrm>
          <a:prstGeom prst="roundRect">
            <a:avLst/>
          </a:prstGeom>
          <a:noFill/>
          <a:ln w="19050" cap="flat" cmpd="sng" algn="ctr">
            <a:solidFill>
              <a:schemeClr val="accent1"/>
            </a:solidFill>
            <a:prstDash val="dash"/>
            <a:miter lim="800000"/>
          </a:ln>
          <a:effectLst/>
        </p:spPr>
        <p:txBody>
          <a:bodyPr wrap="square" anchor="ctr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solidFill>
                  <a:srgbClr val="285C4D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Observar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>
              <a:solidFill>
                <a:srgbClr val="285C4D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solidFill>
                  <a:srgbClr val="285C4D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Informar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>
              <a:solidFill>
                <a:srgbClr val="285C4D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solidFill>
                  <a:srgbClr val="285C4D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Denunciar</a:t>
            </a:r>
          </a:p>
        </p:txBody>
      </p:sp>
      <p:sp>
        <p:nvSpPr>
          <p:cNvPr id="13" name="Rectángulo redondeado 12"/>
          <p:cNvSpPr/>
          <p:nvPr/>
        </p:nvSpPr>
        <p:spPr>
          <a:xfrm>
            <a:off x="4613946" y="2381562"/>
            <a:ext cx="3968946" cy="442674"/>
          </a:xfrm>
          <a:prstGeom prst="round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r>
              <a:rPr lang="es-MX" sz="2000" b="1" dirty="0">
                <a:solidFill>
                  <a:srgbClr val="621132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¿Cuáles son sus actividades?</a:t>
            </a:r>
          </a:p>
        </p:txBody>
      </p:sp>
    </p:spTree>
    <p:extLst>
      <p:ext uri="{BB962C8B-B14F-4D97-AF65-F5344CB8AC3E}">
        <p14:creationId xmlns:p14="http://schemas.microsoft.com/office/powerpoint/2010/main" val="2411483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Marcador de contenido">
            <a:extLst>
              <a:ext uri="{FF2B5EF4-FFF2-40B4-BE49-F238E27FC236}">
                <a16:creationId xmlns:a16="http://schemas.microsoft.com/office/drawing/2014/main" id="{77EE57C9-ACA6-4C80-95E2-658570CA6FEE}"/>
              </a:ext>
            </a:extLst>
          </p:cNvPr>
          <p:cNvSpPr txBox="1">
            <a:spLocks/>
          </p:cNvSpPr>
          <p:nvPr/>
        </p:nvSpPr>
        <p:spPr>
          <a:xfrm>
            <a:off x="689768" y="1666741"/>
            <a:ext cx="7686136" cy="4535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endParaRPr lang="es-MX" dirty="0">
              <a:solidFill>
                <a:prstClr val="white"/>
              </a:solidFill>
            </a:endParaRPr>
          </a:p>
          <a:p>
            <a:pPr lvl="2"/>
            <a:endParaRPr lang="es-MX" dirty="0">
              <a:solidFill>
                <a:prstClr val="white"/>
              </a:solidFill>
            </a:endParaRPr>
          </a:p>
          <a:p>
            <a:pPr lvl="1"/>
            <a:endParaRPr lang="es-MX" sz="1800" dirty="0">
              <a:solidFill>
                <a:prstClr val="white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-253288" y="664068"/>
            <a:ext cx="6335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285C4D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CONSTITUCIÓN DE COMITÉS </a:t>
            </a:r>
          </a:p>
        </p:txBody>
      </p:sp>
      <p:sp>
        <p:nvSpPr>
          <p:cNvPr id="12" name="Rectángulo redondeado 11"/>
          <p:cNvSpPr/>
          <p:nvPr/>
        </p:nvSpPr>
        <p:spPr>
          <a:xfrm>
            <a:off x="411061" y="2688297"/>
            <a:ext cx="8541699" cy="2247424"/>
          </a:xfrm>
          <a:prstGeom prst="roundRect">
            <a:avLst/>
          </a:prstGeom>
          <a:noFill/>
          <a:ln w="19050" cap="flat" cmpd="sng" algn="ctr">
            <a:solidFill>
              <a:schemeClr val="accent1"/>
            </a:solidFill>
            <a:prstDash val="dash"/>
            <a:miter lim="800000"/>
          </a:ln>
          <a:effectLst/>
        </p:spPr>
        <p:txBody>
          <a:bodyPr wrap="square" anchor="ctr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solidFill>
                  <a:srgbClr val="285C4D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Postularán libremente para fungir como Presidente y Secretario.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>
              <a:solidFill>
                <a:srgbClr val="285C4D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solidFill>
                  <a:srgbClr val="285C4D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De ser más de dos ciudadanos, su participación se registrará como Vocales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>
              <a:solidFill>
                <a:srgbClr val="285C4D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solidFill>
                  <a:srgbClr val="285C4D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La vigencia de los Comités será hasta de un año, dependiendo de la duración del proyecto.</a:t>
            </a:r>
          </a:p>
        </p:txBody>
      </p:sp>
      <p:sp>
        <p:nvSpPr>
          <p:cNvPr id="13" name="Rectángulo redondeado 12"/>
          <p:cNvSpPr/>
          <p:nvPr/>
        </p:nvSpPr>
        <p:spPr>
          <a:xfrm>
            <a:off x="614435" y="1369865"/>
            <a:ext cx="7836802" cy="1021556"/>
          </a:xfrm>
          <a:prstGeom prst="round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r>
              <a:rPr lang="es-MX" b="1" dirty="0">
                <a:solidFill>
                  <a:srgbClr val="621132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La IEC, a través de medios impresos o electrónicos convocará e identificará a los beneficiarios, hombres y mujeres de manera equitativa para integrar el Comité de Contraloría Social (CCS) </a:t>
            </a:r>
          </a:p>
        </p:txBody>
      </p:sp>
    </p:spTree>
    <p:extLst>
      <p:ext uri="{BB962C8B-B14F-4D97-AF65-F5344CB8AC3E}">
        <p14:creationId xmlns:p14="http://schemas.microsoft.com/office/powerpoint/2010/main" val="2684692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Marcador de contenido">
            <a:extLst>
              <a:ext uri="{FF2B5EF4-FFF2-40B4-BE49-F238E27FC236}">
                <a16:creationId xmlns:a16="http://schemas.microsoft.com/office/drawing/2014/main" id="{77EE57C9-ACA6-4C80-95E2-658570CA6FEE}"/>
              </a:ext>
            </a:extLst>
          </p:cNvPr>
          <p:cNvSpPr txBox="1">
            <a:spLocks/>
          </p:cNvSpPr>
          <p:nvPr/>
        </p:nvSpPr>
        <p:spPr>
          <a:xfrm>
            <a:off x="-1882339" y="1752873"/>
            <a:ext cx="7686136" cy="4535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endParaRPr lang="es-MX" dirty="0">
              <a:solidFill>
                <a:prstClr val="white"/>
              </a:solidFill>
            </a:endParaRPr>
          </a:p>
          <a:p>
            <a:pPr lvl="2"/>
            <a:endParaRPr lang="es-MX" dirty="0">
              <a:solidFill>
                <a:prstClr val="white"/>
              </a:solidFill>
            </a:endParaRPr>
          </a:p>
          <a:p>
            <a:pPr lvl="1"/>
            <a:endParaRPr lang="es-MX" sz="1800" dirty="0">
              <a:solidFill>
                <a:prstClr val="white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-133165" y="888498"/>
            <a:ext cx="6335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285C4D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DOCUMENTOS NORMATIVOS</a:t>
            </a:r>
          </a:p>
        </p:txBody>
      </p:sp>
      <p:sp>
        <p:nvSpPr>
          <p:cNvPr id="12" name="Rectángulo redondeado 11"/>
          <p:cNvSpPr/>
          <p:nvPr/>
        </p:nvSpPr>
        <p:spPr>
          <a:xfrm>
            <a:off x="411061" y="2851263"/>
            <a:ext cx="8541699" cy="1940957"/>
          </a:xfrm>
          <a:prstGeom prst="roundRect">
            <a:avLst/>
          </a:prstGeom>
          <a:noFill/>
          <a:ln w="19050" cap="flat" cmpd="sng" algn="ctr">
            <a:solidFill>
              <a:schemeClr val="accent1"/>
            </a:solidFill>
            <a:prstDash val="dash"/>
            <a:miter lim="800000"/>
          </a:ln>
          <a:effectLst/>
        </p:spPr>
        <p:txBody>
          <a:bodyPr wrap="square" anchor="ctr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solidFill>
                  <a:srgbClr val="285C4D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Proyecto cultural a vigilar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solidFill>
                  <a:srgbClr val="285C4D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Reglas de Operación del AIEC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solidFill>
                  <a:srgbClr val="285C4D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Leyes y Reglamentos aplicables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solidFill>
                  <a:srgbClr val="285C4D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Lineamientos de CS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solidFill>
                  <a:srgbClr val="285C4D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Esquema y Guía Operativa de 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solidFill>
                  <a:srgbClr val="285C4D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Anexos </a:t>
            </a:r>
          </a:p>
        </p:txBody>
      </p:sp>
      <p:sp>
        <p:nvSpPr>
          <p:cNvPr id="13" name="Rectángulo redondeado 12"/>
          <p:cNvSpPr/>
          <p:nvPr/>
        </p:nvSpPr>
        <p:spPr>
          <a:xfrm>
            <a:off x="521077" y="1605387"/>
            <a:ext cx="7836802" cy="715089"/>
          </a:xfrm>
          <a:prstGeom prst="round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r>
              <a:rPr lang="es-MX" b="1" dirty="0">
                <a:solidFill>
                  <a:srgbClr val="621132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Los documentos normativos que el enlace de CS deberá entregar a los Contralores Sociales </a:t>
            </a:r>
          </a:p>
        </p:txBody>
      </p:sp>
    </p:spTree>
    <p:extLst>
      <p:ext uri="{BB962C8B-B14F-4D97-AF65-F5344CB8AC3E}">
        <p14:creationId xmlns:p14="http://schemas.microsoft.com/office/powerpoint/2010/main" val="3614937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B1620577-605F-4A2E-8203-32B50803624F}"/>
              </a:ext>
            </a:extLst>
          </p:cNvPr>
          <p:cNvSpPr/>
          <p:nvPr/>
        </p:nvSpPr>
        <p:spPr>
          <a:xfrm>
            <a:off x="829586" y="910724"/>
            <a:ext cx="7149737" cy="30119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es-MX" sz="2000" b="1" dirty="0">
                <a:solidFill>
                  <a:srgbClr val="691A30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Contactos</a:t>
            </a:r>
          </a:p>
          <a:p>
            <a:pPr algn="ctr"/>
            <a:r>
              <a:rPr lang="es-MX" sz="2000" b="1" dirty="0">
                <a:solidFill>
                  <a:srgbClr val="691A30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Lic. Francisco Ramírez Flores</a:t>
            </a:r>
          </a:p>
          <a:p>
            <a:pPr algn="ctr"/>
            <a:r>
              <a:rPr lang="es-MX" sz="2000" b="1" dirty="0">
                <a:solidFill>
                  <a:srgbClr val="691A30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Enlace de Contraloría Social </a:t>
            </a:r>
          </a:p>
          <a:p>
            <a:pPr algn="ctr"/>
            <a:endParaRPr lang="es-MX" sz="2000" b="1" dirty="0">
              <a:solidFill>
                <a:srgbClr val="691A30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  <a:p>
            <a:pPr algn="ctr"/>
            <a:r>
              <a:rPr lang="es-MX" sz="2000" b="1" dirty="0">
                <a:solidFill>
                  <a:srgbClr val="691A30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Tel. 6 88 12 89 y 6 88 21 18</a:t>
            </a:r>
          </a:p>
          <a:p>
            <a:pPr algn="ctr"/>
            <a:r>
              <a:rPr lang="es-MX" sz="2000" b="1" dirty="0">
                <a:solidFill>
                  <a:srgbClr val="691A30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Ext. 113 y 114</a:t>
            </a:r>
          </a:p>
          <a:p>
            <a:pPr algn="ctr"/>
            <a:endParaRPr lang="es-MX" sz="2000" b="1" dirty="0">
              <a:solidFill>
                <a:srgbClr val="691A30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  <a:p>
            <a:pPr algn="ctr"/>
            <a:r>
              <a:rPr lang="es-MX" sz="2000" b="1" dirty="0">
                <a:solidFill>
                  <a:srgbClr val="691A30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Mtra. Andrea Silva Cadena</a:t>
            </a:r>
          </a:p>
          <a:p>
            <a:pPr algn="ctr"/>
            <a:r>
              <a:rPr lang="es-MX" sz="2000" b="1" dirty="0">
                <a:solidFill>
                  <a:srgbClr val="691A30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Directora de Vinculación e Integración Cultural</a:t>
            </a:r>
          </a:p>
          <a:p>
            <a:pPr algn="ctr"/>
            <a:endParaRPr lang="es-MX" sz="2000" b="1" dirty="0">
              <a:solidFill>
                <a:srgbClr val="691A30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  <a:p>
            <a:pPr algn="ctr"/>
            <a:endParaRPr lang="es-MX" sz="2800" b="1" dirty="0">
              <a:solidFill>
                <a:srgbClr val="691A30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  <a:p>
            <a:pPr algn="ctr"/>
            <a:endParaRPr lang="pt-BR" sz="2800" b="1" dirty="0">
              <a:solidFill>
                <a:srgbClr val="691A30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802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ersonalizado 1">
      <a:dk1>
        <a:sysClr val="windowText" lastClr="000000"/>
      </a:dk1>
      <a:lt1>
        <a:sysClr val="window" lastClr="FFFFFF"/>
      </a:lt1>
      <a:dk2>
        <a:srgbClr val="44546A"/>
      </a:dk2>
      <a:lt2>
        <a:srgbClr val="BFBFBF"/>
      </a:lt2>
      <a:accent1>
        <a:srgbClr val="FBE5D5"/>
      </a:accent1>
      <a:accent2>
        <a:srgbClr val="F4B183"/>
      </a:accent2>
      <a:accent3>
        <a:srgbClr val="C5E0B3"/>
      </a:accent3>
      <a:accent4>
        <a:srgbClr val="FFC000"/>
      </a:accent4>
      <a:accent5>
        <a:srgbClr val="FBE5D5"/>
      </a:accent5>
      <a:accent6>
        <a:srgbClr val="FFD965"/>
      </a:accent6>
      <a:hlink>
        <a:srgbClr val="FEE599"/>
      </a:hlink>
      <a:folHlink>
        <a:srgbClr val="FFF2CC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16374</TotalTime>
  <Words>282</Words>
  <Application>Microsoft Office PowerPoint</Application>
  <PresentationFormat>Presentación en pantalla (4:3)</PresentationFormat>
  <Paragraphs>55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Montserrat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Redes Sociales SHCP</dc:title>
  <dc:creator>Usuario de Microsoft Office</dc:creator>
  <cp:lastModifiedBy>Técnica Michoacán</cp:lastModifiedBy>
  <cp:revision>463</cp:revision>
  <cp:lastPrinted>2019-08-09T01:47:14Z</cp:lastPrinted>
  <dcterms:created xsi:type="dcterms:W3CDTF">2019-01-15T20:36:23Z</dcterms:created>
  <dcterms:modified xsi:type="dcterms:W3CDTF">2021-09-23T15:02:25Z</dcterms:modified>
</cp:coreProperties>
</file>