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02"/>
    <p:restoredTop sz="94591"/>
  </p:normalViewPr>
  <p:slideViewPr>
    <p:cSldViewPr snapToGrid="0" snapToObjects="1">
      <p:cViewPr varScale="1">
        <p:scale>
          <a:sx n="100" d="100"/>
          <a:sy n="100" d="100"/>
        </p:scale>
        <p:origin x="18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40414-AD88-2540-AD27-E5CAAFC20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3706639"/>
            <a:ext cx="10993549" cy="1564463"/>
          </a:xfrm>
          <a:noFill/>
        </p:spPr>
        <p:txBody>
          <a:bodyPr>
            <a:normAutofit fontScale="90000"/>
          </a:bodyPr>
          <a:lstStyle/>
          <a:p>
            <a:br>
              <a:rPr lang="es-MX" sz="4800" b="1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dirty="0">
                <a:solidFill>
                  <a:schemeClr val="bg1">
                    <a:lumMod val="85000"/>
                  </a:schemeClr>
                </a:solidFill>
              </a:rPr>
              <a:t>“</a:t>
            </a:r>
            <a:r>
              <a:rPr lang="es-MX" sz="1800" dirty="0">
                <a:solidFill>
                  <a:schemeClr val="bg1">
                    <a:lumMod val="85000"/>
                  </a:schemeClr>
                </a:solidFill>
              </a:rPr>
              <a:t>Este programa es público, ajeno a cualquier partido político. Queda prohibido el uso para fines distintos a los establecidos en el Programa</a:t>
            </a:r>
            <a:r>
              <a:rPr lang="es-MX" dirty="0">
                <a:solidFill>
                  <a:schemeClr val="bg1">
                    <a:lumMod val="85000"/>
                  </a:schemeClr>
                </a:solidFill>
              </a:rPr>
              <a:t>.</a:t>
            </a: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dirty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b="1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b="1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b="1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b="1" dirty="0">
                <a:solidFill>
                  <a:schemeClr val="bg1">
                    <a:lumMod val="85000"/>
                  </a:schemeClr>
                </a:solidFill>
              </a:rPr>
              <a:t>Capacitación para los COMITÉS</a:t>
            </a:r>
            <a:br>
              <a:rPr lang="es-MX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b="1" dirty="0">
                <a:solidFill>
                  <a:schemeClr val="bg1">
                    <a:lumMod val="85000"/>
                  </a:schemeClr>
                </a:solidFill>
              </a:rPr>
              <a:t>de CONTRALORÍA SOCIAL </a:t>
            </a:r>
            <a:br>
              <a:rPr lang="es-MX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000" b="1" dirty="0">
                <a:solidFill>
                  <a:schemeClr val="bg1">
                    <a:lumMod val="85000"/>
                  </a:schemeClr>
                </a:solidFill>
              </a:rPr>
              <a:t>julio –agosto 2024</a:t>
            </a:r>
            <a:br>
              <a:rPr lang="es-MX" b="1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s-MX" b="1" dirty="0">
                <a:solidFill>
                  <a:schemeClr val="bg1">
                    <a:lumMod val="85000"/>
                  </a:schemeClr>
                </a:solidFill>
              </a:rPr>
            </a:br>
            <a:endParaRPr lang="es-MX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71CE62-12DF-614E-9ADF-B96B6C2A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484" y="5610345"/>
            <a:ext cx="3412273" cy="7165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98EDA3-894C-0840-AE51-F8F5226E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1" y="539941"/>
            <a:ext cx="3246890" cy="8722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92ADBA-BE14-A945-9DEB-15F10224F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429" y="539941"/>
            <a:ext cx="2411311" cy="98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8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8FF3AE1-21DB-8345-8615-19B6EF440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3893" y="1806202"/>
            <a:ext cx="3135055" cy="12769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3EE166-C309-A14D-BE58-268298249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91" y="5861538"/>
            <a:ext cx="3709455" cy="9964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4EF41D-BCD7-A741-A2AB-F6B92D15E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965" y="810095"/>
            <a:ext cx="3829342" cy="80412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F25C8C2-FF8D-804F-A72C-EDB5943E6382}"/>
              </a:ext>
            </a:extLst>
          </p:cNvPr>
          <p:cNvSpPr txBox="1"/>
          <p:nvPr/>
        </p:nvSpPr>
        <p:spPr>
          <a:xfrm>
            <a:off x="545083" y="2647339"/>
            <a:ext cx="11213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Informes:</a:t>
            </a:r>
          </a:p>
          <a:p>
            <a:endParaRPr lang="es-MX" sz="2000" b="1" dirty="0"/>
          </a:p>
          <a:p>
            <a:pPr algn="ctr"/>
            <a:r>
              <a:rPr lang="es-MX" sz="2000" b="1" dirty="0"/>
              <a:t>SECRETARÍA DE CULTURA DEL ESTADO DE MICHOACÁN</a:t>
            </a:r>
          </a:p>
          <a:p>
            <a:pPr algn="ctr"/>
            <a:endParaRPr lang="es-MX" sz="2000" b="1" dirty="0"/>
          </a:p>
          <a:p>
            <a:pPr algn="ctr"/>
            <a:r>
              <a:rPr lang="es-MX" sz="2000" b="1" dirty="0"/>
              <a:t>Mtro. Juan Luis Tovar</a:t>
            </a:r>
          </a:p>
          <a:p>
            <a:pPr algn="ctr"/>
            <a:r>
              <a:rPr lang="es-MX" sz="2000" b="1" dirty="0"/>
              <a:t>Enlace de Contraloría Social</a:t>
            </a:r>
          </a:p>
          <a:p>
            <a:pPr algn="ctr"/>
            <a:endParaRPr lang="es-MX" sz="2000" b="1" dirty="0"/>
          </a:p>
          <a:p>
            <a:pPr algn="ctr"/>
            <a:r>
              <a:rPr lang="es-MX" sz="2000" dirty="0"/>
              <a:t>Teléfono 4431 393793 / 4433 005801</a:t>
            </a:r>
          </a:p>
          <a:p>
            <a:pPr algn="ctr"/>
            <a:r>
              <a:rPr lang="es-MX" sz="2000" dirty="0"/>
              <a:t>Página Oficial: http://cultura.michoacan.gob.mx</a:t>
            </a:r>
          </a:p>
        </p:txBody>
      </p:sp>
    </p:spTree>
    <p:extLst>
      <p:ext uri="{BB962C8B-B14F-4D97-AF65-F5344CB8AC3E}">
        <p14:creationId xmlns:p14="http://schemas.microsoft.com/office/powerpoint/2010/main" val="177951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64BCC-1C53-9548-BAA0-43A6ADDB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24763"/>
          </a:xfrm>
        </p:spPr>
        <p:txBody>
          <a:bodyPr/>
          <a:lstStyle/>
          <a:p>
            <a:r>
              <a:rPr lang="es-MX" dirty="0"/>
              <a:t>¿Qué es la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850BDB-EA7E-5D41-A630-82201A954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93" y="3649881"/>
            <a:ext cx="11029615" cy="4142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000" dirty="0"/>
              <a:t>Conjunto de acciones, control, vigilancia y evaluación que realizan las personas con el propósito de contribuir al manejo de recursos públicos con transparencia, eficacia, legalidad y honradez, en un modelos de derechos y compromisos ciudadanos.</a:t>
            </a:r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r>
              <a:rPr lang="es-MX" sz="2000" b="1" dirty="0"/>
              <a:t>Comité de Contraloría Social</a:t>
            </a:r>
          </a:p>
          <a:p>
            <a:pPr marL="0" indent="0">
              <a:buNone/>
            </a:pPr>
            <a:r>
              <a:rPr lang="es-MX" sz="2000" dirty="0"/>
              <a:t>Está conformado por personas que acompañarán la ejecución de los proyectos culturales y vigilarán el cumplimiento de los objetivos planteados para el apoyo.  Sin ningún interés de lucro ni beneficio personal. </a:t>
            </a:r>
          </a:p>
          <a:p>
            <a:endParaRPr lang="es-MX" sz="2000" b="1" dirty="0"/>
          </a:p>
          <a:p>
            <a:endParaRPr lang="es-MX" sz="2000" b="1" dirty="0"/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pPr marL="0" indent="0" algn="just">
              <a:buNone/>
            </a:pPr>
            <a:endParaRPr lang="es-MX" sz="2000" dirty="0"/>
          </a:p>
          <a:p>
            <a:pPr marL="0" indent="0" algn="just">
              <a:buNone/>
            </a:pPr>
            <a:endParaRPr lang="es-MX" sz="2000" dirty="0"/>
          </a:p>
          <a:p>
            <a:pPr marL="0" indent="0" algn="just">
              <a:buNone/>
            </a:pPr>
            <a:endParaRPr lang="es-MX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D551336-669C-4049-8365-E210AD51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6171466"/>
            <a:ext cx="2555709" cy="68653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52A4442-2A45-074C-9FE4-C533BF19F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397" y="6001202"/>
            <a:ext cx="2103503" cy="8567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6B018E-3BC2-7244-8EFD-94841BDA8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0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0417E-7706-4540-9547-D989C3F2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000" dirty="0"/>
              <a:t>Instancias participantes</a:t>
            </a:r>
            <a:br>
              <a:rPr lang="es-MX" sz="2000" b="1" dirty="0"/>
            </a:br>
            <a:endParaRPr lang="es-MX" sz="2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7E468D-56BA-A64D-A5A6-6F65B05EC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1" y="3207901"/>
            <a:ext cx="11029615" cy="2671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/>
              <a:t>La ejecución del Proyecto Cultural, implementación y seguimiento de las actividades de la Contraloría Social será responsabilidad de la Instancia Ejecutora.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3ED5FA-FAFE-3848-9ECE-8128C2A4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3" y="2137637"/>
            <a:ext cx="4597400" cy="139061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18FE00-6891-2142-A4B8-25DB2E9F0AB5}"/>
              </a:ext>
            </a:extLst>
          </p:cNvPr>
          <p:cNvSpPr txBox="1"/>
          <p:nvPr/>
        </p:nvSpPr>
        <p:spPr>
          <a:xfrm>
            <a:off x="1582813" y="2137637"/>
            <a:ext cx="323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>
                    <a:lumMod val="75000"/>
                  </a:schemeClr>
                </a:solidFill>
              </a:rPr>
              <a:t>Instancia Normativa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92CBAB-C5F7-C947-B9A5-2623726B1DF7}"/>
              </a:ext>
            </a:extLst>
          </p:cNvPr>
          <p:cNvSpPr txBox="1"/>
          <p:nvPr/>
        </p:nvSpPr>
        <p:spPr>
          <a:xfrm>
            <a:off x="836971" y="2746236"/>
            <a:ext cx="444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50000"/>
                  </a:schemeClr>
                </a:solidFill>
              </a:rPr>
              <a:t>Dirección General de Vinculación </a:t>
            </a:r>
          </a:p>
          <a:p>
            <a:pPr algn="ctr"/>
            <a:r>
              <a:rPr lang="es-MX" sz="2400" dirty="0">
                <a:solidFill>
                  <a:schemeClr val="bg2">
                    <a:lumMod val="50000"/>
                  </a:schemeClr>
                </a:solidFill>
              </a:rPr>
              <a:t>de Cultura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B6E09CC-D6BE-9E41-A763-4F2829EB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893" y="2137637"/>
            <a:ext cx="4597400" cy="139061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093C98-6B58-0648-8064-63CEE35854D9}"/>
              </a:ext>
            </a:extLst>
          </p:cNvPr>
          <p:cNvSpPr txBox="1"/>
          <p:nvPr/>
        </p:nvSpPr>
        <p:spPr>
          <a:xfrm>
            <a:off x="7602714" y="2137637"/>
            <a:ext cx="323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>
                    <a:lumMod val="75000"/>
                  </a:schemeClr>
                </a:solidFill>
              </a:rPr>
              <a:t>Instancia Ejecutora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4F8911-1884-0C4B-8993-8B4B203A5990}"/>
              </a:ext>
            </a:extLst>
          </p:cNvPr>
          <p:cNvSpPr txBox="1"/>
          <p:nvPr/>
        </p:nvSpPr>
        <p:spPr>
          <a:xfrm>
            <a:off x="6914511" y="2697258"/>
            <a:ext cx="444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50000"/>
                  </a:schemeClr>
                </a:solidFill>
              </a:rPr>
              <a:t>La responsable de la ejecución de los proyectos culturales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C6297BD-0CF1-5C4B-AD54-EB58F643D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91" y="6171466"/>
            <a:ext cx="2555709" cy="68653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CC9D8A-73D9-EF44-B343-89725F0F9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995" y="6053621"/>
            <a:ext cx="1900305" cy="7740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5FE3A00-097E-B74B-B988-BBAC37454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82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BF295-9F91-EF46-B68A-4DD4532A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Funciones del Comité de contraloría social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55A9B7-2C80-4443-977C-C3FDF5300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56004"/>
            <a:ext cx="11029615" cy="3678303"/>
          </a:xfrm>
        </p:spPr>
        <p:txBody>
          <a:bodyPr>
            <a:noAutofit/>
          </a:bodyPr>
          <a:lstStyle/>
          <a:p>
            <a:r>
              <a:rPr lang="es-MX" sz="2000" b="1" dirty="0"/>
              <a:t>Observar</a:t>
            </a:r>
          </a:p>
          <a:p>
            <a:pPr>
              <a:buFontTx/>
              <a:buChar char="-"/>
            </a:pPr>
            <a:r>
              <a:rPr lang="es-MX" sz="2000" dirty="0"/>
              <a:t>Se difunda información suficiente, veraz y oportuna sobre la operación del programa federal.</a:t>
            </a:r>
          </a:p>
          <a:p>
            <a:pPr>
              <a:buFontTx/>
              <a:buChar char="-"/>
            </a:pPr>
            <a:r>
              <a:rPr lang="es-MX" sz="2000" dirty="0"/>
              <a:t> El ejercicio de los recursos públicos para los beneficios otorgados por el programa federal sea oportuno, transparente, observante de las reglas de operación y, en su caso, de la normativa aplicable.</a:t>
            </a:r>
          </a:p>
          <a:p>
            <a:pPr>
              <a:buFontTx/>
              <a:buChar char="-"/>
            </a:pPr>
            <a:r>
              <a:rPr lang="es-MX" sz="2000" dirty="0"/>
              <a:t>Las personas beneficiarias del programa federal cumplan con los requisitos.</a:t>
            </a:r>
          </a:p>
          <a:p>
            <a:pPr>
              <a:buFontTx/>
              <a:buChar char="-"/>
            </a:pPr>
            <a:r>
              <a:rPr lang="es-MX" sz="2000" dirty="0"/>
              <a:t> Se cumpla con los periodos de ejecución y entrega de los beneficios.</a:t>
            </a:r>
          </a:p>
          <a:p>
            <a:pPr>
              <a:buFontTx/>
              <a:buChar char="-"/>
            </a:pPr>
            <a:r>
              <a:rPr lang="es-MX" sz="2000" dirty="0"/>
              <a:t> Exista documentación comprobatoria del ejercicio de los recursos públicos y de la entrega de los beneficios;.</a:t>
            </a:r>
          </a:p>
          <a:p>
            <a:pPr>
              <a:buFontTx/>
              <a:buChar char="-"/>
            </a:pPr>
            <a:r>
              <a:rPr lang="es-MX" sz="2000" dirty="0"/>
              <a:t> El programa federal no se utilice con fines políticos, electorales, de promoción personal o de lucro.  </a:t>
            </a:r>
          </a:p>
          <a:p>
            <a:pPr>
              <a:buFontTx/>
              <a:buChar char="-"/>
            </a:pPr>
            <a:r>
              <a:rPr lang="es-MX" sz="2000" dirty="0"/>
              <a:t>El programa federal se ejecute en un marco de igualdad entre mujeres y hombres; y las autoridades competentes den atención a las  quejas y denuncias relacionadas con el programa federal.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BAEFF3-71AF-314B-943B-91D9B5A9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1" y="6171466"/>
            <a:ext cx="2555709" cy="6865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B0A479-F260-EB4D-A300-58364871C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95" y="6053621"/>
            <a:ext cx="1900305" cy="7740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2539DC-88F2-F248-9112-2370B8880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9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7D359-F946-8E45-A324-CD4653295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2180495"/>
            <a:ext cx="11029616" cy="1566751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249A77-F0B5-114A-8172-D34110FB7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/>
              <a:t>Informar</a:t>
            </a:r>
          </a:p>
          <a:p>
            <a:pPr marL="0" indent="0">
              <a:buNone/>
            </a:pPr>
            <a:r>
              <a:rPr lang="es-MX" dirty="0"/>
              <a:t>Elaborar informes de los resultados de las actividades de operación de la contraloría social realizadas, así como dar seguimiento, en su caso, a los mismos.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b="1" dirty="0"/>
              <a:t>Denunciar</a:t>
            </a:r>
          </a:p>
          <a:p>
            <a:pPr marL="0" indent="0">
              <a:buNone/>
            </a:pPr>
            <a:r>
              <a:rPr lang="es-MX" dirty="0"/>
              <a:t>Recibir las quejas y denuncias sobre la aplicación y ejecución de los programas federales, recabar la información de las mismas y canalizarlas a las Autoridades competentes para su atención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9AF112-2D2A-054D-88B2-0CFD8D6B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1" y="6171466"/>
            <a:ext cx="2555709" cy="6865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887F12-DA14-254F-B23F-2F533178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195" y="6083969"/>
            <a:ext cx="1900305" cy="7740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EB74E5-1C2A-2546-9AEC-72B8AEA74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4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61A75-EA0A-A24D-AC59-A473ED5C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Enlace de contraloría social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EA5581-F20B-454A-A6EC-C9EACA617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98762"/>
            <a:ext cx="11029615" cy="4372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b="1" dirty="0"/>
              <a:t>FUNCIONES:</a:t>
            </a:r>
          </a:p>
          <a:p>
            <a:pPr marL="0" indent="0">
              <a:buNone/>
            </a:pPr>
            <a:r>
              <a:rPr lang="es-MX" sz="2000" dirty="0"/>
              <a:t>. Convocar a una reunión al inicio de la ejecución del programa, donde deberán estar presentes las personas interesadas en formar parte de los comités, la instancia ejecutora; donde se acordará la constitución del Comité.</a:t>
            </a:r>
          </a:p>
          <a:p>
            <a:pPr marL="0" indent="0">
              <a:buNone/>
            </a:pPr>
            <a:r>
              <a:rPr lang="es-MX" sz="2000" dirty="0"/>
              <a:t>-</a:t>
            </a:r>
          </a:p>
          <a:p>
            <a:pPr>
              <a:buFontTx/>
              <a:buChar char="-"/>
            </a:pPr>
            <a:r>
              <a:rPr lang="es-MX" sz="2000" dirty="0"/>
              <a:t>Proporcionar al CCS la información relacionada con el ejercicio de sus actividades.</a:t>
            </a:r>
          </a:p>
          <a:p>
            <a:pPr>
              <a:buFontTx/>
              <a:buChar char="-"/>
            </a:pPr>
            <a:r>
              <a:rPr lang="es-MX" sz="2000" dirty="0"/>
              <a:t>Capacitar al CCS y asesorarlo en el llenado de formatos.</a:t>
            </a:r>
          </a:p>
          <a:p>
            <a:pPr>
              <a:buFontTx/>
              <a:buChar char="-"/>
            </a:pPr>
            <a:r>
              <a:rPr lang="es-MX" sz="2000" dirty="0"/>
              <a:t>Convocar a reuniones de seguimiento y cierre, así como recabar los Informes llenados por  el CCS.</a:t>
            </a:r>
          </a:p>
          <a:p>
            <a:pPr>
              <a:buFontTx/>
              <a:buChar char="-"/>
            </a:pPr>
            <a:r>
              <a:rPr lang="es-MX" sz="2000" dirty="0"/>
              <a:t>Dar seguimiento a las acciones y reportar los registros en el Sistema Informático de  Contraloría Social (SICS) y a la Subdirección de las actividades del CCS.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19FA40-F40F-8141-9AC8-CAC35C02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1" y="6171466"/>
            <a:ext cx="2555709" cy="6865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2F2259-AF3B-2A47-89F4-E707E2A31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95" y="6083969"/>
            <a:ext cx="1900305" cy="7740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2AF4DF-592B-C040-AA5E-5A63A0CD8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4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56330-05EE-784A-A3A4-05A2FD6F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Cónformación del comité de contraloría social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9670B16-9647-6A4E-B9A2-A971A4103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2178117"/>
            <a:ext cx="7543800" cy="1043715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3868E5-2949-3644-9E02-80F1F0DD97C0}"/>
              </a:ext>
            </a:extLst>
          </p:cNvPr>
          <p:cNvSpPr txBox="1"/>
          <p:nvPr/>
        </p:nvSpPr>
        <p:spPr>
          <a:xfrm>
            <a:off x="861256" y="2346031"/>
            <a:ext cx="726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1">
                    <a:lumMod val="75000"/>
                  </a:schemeClr>
                </a:solidFill>
              </a:rPr>
              <a:t>Instancia Ejecutora: invita a la comunidad beneficiada a formar parte del Comité y se elija a las y los integrantes </a:t>
            </a:r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5752568B-5E1B-2847-9E6D-910971CE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683993"/>
            <a:ext cx="7543800" cy="10437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E4017CC-C80C-2A47-84CC-27B461B7F6C1}"/>
              </a:ext>
            </a:extLst>
          </p:cNvPr>
          <p:cNvSpPr txBox="1"/>
          <p:nvPr/>
        </p:nvSpPr>
        <p:spPr>
          <a:xfrm>
            <a:off x="1521656" y="3851907"/>
            <a:ext cx="726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Se integra por un número igual de mujeres y hombres, mayores de edad</a:t>
            </a:r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7A206C80-09C1-9D45-B4B5-C4875539D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5275954"/>
            <a:ext cx="7213600" cy="10437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91484FD-A9AE-4D40-BA4F-55023900D7F2}"/>
              </a:ext>
            </a:extLst>
          </p:cNvPr>
          <p:cNvSpPr txBox="1"/>
          <p:nvPr/>
        </p:nvSpPr>
        <p:spPr>
          <a:xfrm>
            <a:off x="2702756" y="5597756"/>
            <a:ext cx="7269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 levantará un acta de registro del Comité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045BD4-54D3-9042-B4C3-FE145FCC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1" y="6009211"/>
            <a:ext cx="2555709" cy="6865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E7F0302-4127-7241-A619-A35F7F2B7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00" y="6085411"/>
            <a:ext cx="1872871" cy="7628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A3856A-5720-C74D-8012-950636BFD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4DC11-70F9-094E-82EB-A24F7FD8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Quejas y denuncias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2219F8-EC4E-AB4F-9D8B-58245A228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58325"/>
            <a:ext cx="11029615" cy="4106004"/>
          </a:xfrm>
        </p:spPr>
        <p:txBody>
          <a:bodyPr>
            <a:noAutofit/>
          </a:bodyPr>
          <a:lstStyle/>
          <a:p>
            <a:r>
              <a:rPr lang="es-MX" sz="2000" dirty="0"/>
              <a:t>Corrupción</a:t>
            </a:r>
          </a:p>
          <a:p>
            <a:r>
              <a:rPr lang="es-MX" sz="2000" dirty="0"/>
              <a:t>Hostigamiento</a:t>
            </a:r>
          </a:p>
          <a:p>
            <a:r>
              <a:rPr lang="es-MX" sz="2000" dirty="0"/>
              <a:t>Acoso</a:t>
            </a:r>
          </a:p>
          <a:p>
            <a:r>
              <a:rPr lang="es-MX" sz="2000" dirty="0"/>
              <a:t>Desvío de recursos públicos</a:t>
            </a:r>
          </a:p>
          <a:p>
            <a:r>
              <a:rPr lang="es-MX" sz="2000" dirty="0"/>
              <a:t>Abusos de autoridad </a:t>
            </a:r>
          </a:p>
          <a:p>
            <a:r>
              <a:rPr lang="es-MX" sz="2000" dirty="0"/>
              <a:t>Soborno o intento de soborno</a:t>
            </a:r>
          </a:p>
          <a:p>
            <a:r>
              <a:rPr lang="es-MX" sz="2000" dirty="0"/>
              <a:t>Condicionamiento de servicios públicos</a:t>
            </a:r>
          </a:p>
          <a:p>
            <a:r>
              <a:rPr lang="es-MX" sz="2000" dirty="0"/>
              <a:t>Favoritismo a familiares</a:t>
            </a:r>
          </a:p>
          <a:p>
            <a:r>
              <a:rPr lang="es-MX" sz="2000" dirty="0"/>
              <a:t>Incumplimiento de lo establecido en expedientes técnicos o reglas de operación de los programas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42F6E5-9C76-1C45-AD71-75C115EA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91" y="6171466"/>
            <a:ext cx="2555709" cy="6865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F4F3B1-E0EB-FD42-88A1-23D6A2E5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670" y="6106698"/>
            <a:ext cx="1844506" cy="7513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CC7AD1-62BF-9647-AED0-44C9CD60F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2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44C18-5368-6C47-825F-0DB24E5C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Sistema informático de contraloría social (SICS)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F2E7E8-69AA-B144-95C9-418E413A9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92" y="1858119"/>
            <a:ext cx="11296239" cy="3678303"/>
          </a:xfrm>
        </p:spPr>
        <p:txBody>
          <a:bodyPr/>
          <a:lstStyle/>
          <a:p>
            <a:r>
              <a:rPr lang="es-MX" dirty="0"/>
              <a:t>El SICS está diseñado para mejorar el proceso de captura y reporte de las acciones de Contraloría Social llevadas a cabo durante la operación de Programas Federales de Desarrollo Social.</a:t>
            </a:r>
          </a:p>
          <a:p>
            <a:r>
              <a:rPr lang="es-MX" dirty="0"/>
              <a:t>La persona ECS deberá registrar la información correspondiente al Programa de Trabajo de la Instancia Ejecutora, Apoyos, Comités, Minutas de Reunión e Informes del CCS.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2A5497-5977-FE4A-84DD-2B346496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0" y="3270517"/>
            <a:ext cx="5245100" cy="29785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C055E0-5360-6946-B767-C9267F79E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458" y="634265"/>
            <a:ext cx="3032173" cy="6367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80B7F2-7582-7C46-ADC0-04A1C3D73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91" y="6171466"/>
            <a:ext cx="2555709" cy="686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DB86EA7-E8C1-014D-9947-7C216EB75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503" y="6083969"/>
            <a:ext cx="1900305" cy="7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1193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Dividendo</Template>
  <TotalTime>282</TotalTime>
  <Words>653</Words>
  <Application>Microsoft Macintosh PowerPoint</Application>
  <PresentationFormat>Panorámica</PresentationFormat>
  <Paragraphs>72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Gill Sans MT</vt:lpstr>
      <vt:lpstr>Wingdings 2</vt:lpstr>
      <vt:lpstr>Dividendo</vt:lpstr>
      <vt:lpstr>  “Este programa es público, ajeno a cualquier partido político. Queda prohibido el uso para fines distintos a los establecidos en el Programa.           Capacitación para los COMITÉS de CONTRALORÍA SOCIAL  julio –agosto 2024  </vt:lpstr>
      <vt:lpstr>¿Qué es la contraloría social?</vt:lpstr>
      <vt:lpstr>Instancias participantes </vt:lpstr>
      <vt:lpstr>Funciones del Comité de contraloría social</vt:lpstr>
      <vt:lpstr>Presentación de PowerPoint</vt:lpstr>
      <vt:lpstr>Enlace de contraloría social</vt:lpstr>
      <vt:lpstr>Cónformación del comité de contraloría social</vt:lpstr>
      <vt:lpstr>Quejas y denuncias</vt:lpstr>
      <vt:lpstr>Sistema informático de contraloría social (SICS)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“Este programa es público, ajeno a cualquier partido político. Queda prohibido el uso para fines distintos a los establecidos en el Programa.           CONTRALORÍA SOCIAL  AIEC 2024 julio-agosto de 2024</dc:title>
  <dc:creator>Microsoft Office User</dc:creator>
  <cp:lastModifiedBy>Microsoft Office User</cp:lastModifiedBy>
  <cp:revision>19</cp:revision>
  <dcterms:created xsi:type="dcterms:W3CDTF">2024-07-08T22:04:54Z</dcterms:created>
  <dcterms:modified xsi:type="dcterms:W3CDTF">2024-07-17T21:57:11Z</dcterms:modified>
</cp:coreProperties>
</file>